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6327"/>
  </p:normalViewPr>
  <p:slideViewPr>
    <p:cSldViewPr snapToGrid="0" snapToObjects="1">
      <p:cViewPr>
        <p:scale>
          <a:sx n="103" d="100"/>
          <a:sy n="103" d="100"/>
        </p:scale>
        <p:origin x="144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0D5E-3141-F040-A64D-0C43EC2A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0CBD6-AB9B-5840-ACED-0AD820094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06D0-0CFB-3A46-8208-97EAFDF9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33ADE-5191-204F-B10B-BD281EE5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5907B-945F-484F-B9F8-E7C4DC39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7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A5BA-78B2-554A-8C19-109F5841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98C2A-4425-A440-BDC5-97F3D7BB6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AA97-24DC-A94F-8DA6-E9AC87F9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725E-451F-C34C-8353-E61E1FFB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954A-E8D8-9D44-ACF1-8294D39B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2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A14BE-1AC3-4343-B3B1-CEECA15D2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62DD-1BA0-9F43-BC15-C5AF6AEF3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B6E7-DA04-0346-BCA5-E6394C46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A3B7F-1527-5C4F-AD14-D1A64F48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54FFD-30B9-6644-B3B2-71EDA464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7CDD-A6AC-9A41-8A84-41473F28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EAB6-C222-2844-AEB0-93AA4280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372DA-C767-784F-87BC-84368415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5BD4-3C59-5142-8A18-287C70D1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A3448-7B4E-3A43-85AC-9226C853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1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122-96B3-234C-B2D9-9FA559E5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95314-BD70-7341-B23C-8750234A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4A6-9D46-5148-9C0D-71D02056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F3F64-F94F-F44F-860A-E28D5644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EA81E-6F41-4944-AB2E-53D413FC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9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5CFF-E525-7241-B0AF-5E645160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3271-CD42-5443-9F20-ABB94A620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6B754-0EA5-8440-9DDF-A35E68189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2062-1841-5444-9F83-9A8A9339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CF9AF-5758-FC4C-8AD7-2BA4AA9E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33475-9253-8047-BC77-1DAFC78A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43AF-232C-454D-A852-63FE8A98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3C0DA-9E27-E540-A03D-7653D8CB5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0270B-9B52-0B46-9D2E-BF3BFC239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443EB-A506-0649-A6A8-4B4F0E021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01631-8A15-A14F-BB69-73C77ABD6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D42A7-1B41-8147-8FEF-D9390066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65964-524E-AB4F-868E-898B437C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FA02B-6CD2-AA4B-9168-C843D150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F4AF-084E-894D-87F9-DC04B15B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9D71B-4F2D-9F40-9D2C-638380B5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302E3-2E22-564C-9C3B-F1D55501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E9869-DD1D-8040-9596-45BF31B4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12C90-FC6F-C746-8350-75BB09CC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EF08D-4692-3443-9213-610792A8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D1BE4-7AC8-B94B-8F7E-7CBFFE22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0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7BDD-372B-1243-B5A9-9FD02EA7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ADC3-4E7F-6449-B5C9-E019CE62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EEE40-B380-E440-B189-CEE6586E6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D8987-4262-3347-B12C-994E6300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C929C-BA14-9946-8476-2A63EA61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28C96-5E0F-584D-BDB7-BB1D0605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4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8AA0-3A36-F24D-8A69-4A785D81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F4319-B51B-C844-BE96-567905F84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DABDC-5520-3D42-BDF5-2BF7389C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8CC81-A573-2E4C-9165-725DC4FF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BB24E-88B0-2944-8552-8226B864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FEE45-17B3-9047-9207-0F4BD33B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3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2A204-8BB6-0C42-9BF8-B8EC6B69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3303E-9DDF-2149-AB69-E0660832E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836B-33A0-5C48-9930-ED4F25E76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74748-6DEC-FE4C-89C9-4FB26D214F4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CC1B-F982-F84D-882C-F0778DF7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547F-F9C0-2B44-975E-A8FA0401F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F9AAF-FC33-5640-A1DD-5EEB7C416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17" Type="http://schemas.openxmlformats.org/officeDocument/2006/relationships/image" Target="../media/image16.gif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C2DB093-2894-C14A-8C51-CBB0C82764E7}"/>
              </a:ext>
            </a:extLst>
          </p:cNvPr>
          <p:cNvGrpSpPr/>
          <p:nvPr/>
        </p:nvGrpSpPr>
        <p:grpSpPr>
          <a:xfrm>
            <a:off x="1336269" y="673770"/>
            <a:ext cx="9251517" cy="5832910"/>
            <a:chOff x="1268892" y="317635"/>
            <a:chExt cx="9251517" cy="5832910"/>
          </a:xfrm>
        </p:grpSpPr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829E7AD4-664D-FE49-8C89-0CD4642AF4DB}"/>
                </a:ext>
              </a:extLst>
            </p:cNvPr>
            <p:cNvSpPr/>
            <p:nvPr/>
          </p:nvSpPr>
          <p:spPr>
            <a:xfrm>
              <a:off x="1268892" y="317635"/>
              <a:ext cx="9251517" cy="5832910"/>
            </a:xfrm>
            <a:prstGeom prst="cube">
              <a:avLst>
                <a:gd name="adj" fmla="val 6111"/>
              </a:avLst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5B14B934-4839-EF45-B96B-4854CDA2A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3545" y="3688695"/>
              <a:ext cx="2822220" cy="413926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200F189-12AC-7245-83E2-BBD61DFB9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948" y="1702745"/>
              <a:ext cx="2084043" cy="1063882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CF9F52B4-2D77-3B47-A399-C22C5FA39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81" b="6912"/>
            <a:stretch/>
          </p:blipFill>
          <p:spPr>
            <a:xfrm>
              <a:off x="6873494" y="2530059"/>
              <a:ext cx="3167965" cy="838242"/>
            </a:xfrm>
            <a:prstGeom prst="rect">
              <a:avLst/>
            </a:prstGeom>
          </p:spPr>
        </p:pic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6F8494-E6E7-714E-AAAA-141192E4E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2826"/>
            <a:stretch/>
          </p:blipFill>
          <p:spPr>
            <a:xfrm>
              <a:off x="4511651" y="3525757"/>
              <a:ext cx="2077340" cy="5568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BEDD80-9463-1148-843D-BC15637C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3494" y="3429000"/>
              <a:ext cx="3152972" cy="836504"/>
            </a:xfrm>
            <a:prstGeom prst="rect">
              <a:avLst/>
            </a:prstGeom>
          </p:spPr>
        </p:pic>
        <p:pic>
          <p:nvPicPr>
            <p:cNvPr id="17" name="Picture 1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7FB374B4-49D7-F642-B947-0EE34B722D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89" t="28652" r="1500" b="25279"/>
            <a:stretch/>
          </p:blipFill>
          <p:spPr>
            <a:xfrm>
              <a:off x="8506310" y="5337976"/>
              <a:ext cx="1520156" cy="719653"/>
            </a:xfrm>
            <a:prstGeom prst="rect">
              <a:avLst/>
            </a:prstGeom>
          </p:spPr>
        </p:pic>
        <p:pic>
          <p:nvPicPr>
            <p:cNvPr id="19" name="Picture 1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2325313-669F-0643-B222-599585279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198" t="9720" r="4523" b="56029"/>
            <a:stretch/>
          </p:blipFill>
          <p:spPr>
            <a:xfrm>
              <a:off x="4494425" y="777798"/>
              <a:ext cx="1508587" cy="8846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94F140-AA4C-4044-B1DA-E3E04D11D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6397" t="6553" r="1908" b="77592"/>
            <a:stretch/>
          </p:blipFill>
          <p:spPr>
            <a:xfrm>
              <a:off x="1373545" y="1492350"/>
              <a:ext cx="1586214" cy="648629"/>
            </a:xfrm>
            <a:prstGeom prst="rect">
              <a:avLst/>
            </a:prstGeom>
          </p:spPr>
        </p:pic>
        <p:pic>
          <p:nvPicPr>
            <p:cNvPr id="23" name="Picture 2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164137D-A1C4-6141-84AF-269440320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2013" r="39470" b="33687"/>
            <a:stretch/>
          </p:blipFill>
          <p:spPr>
            <a:xfrm>
              <a:off x="4492218" y="5055669"/>
              <a:ext cx="2084042" cy="1001961"/>
            </a:xfrm>
            <a:prstGeom prst="rect">
              <a:avLst/>
            </a:prstGeom>
          </p:spPr>
        </p:pic>
        <p:pic>
          <p:nvPicPr>
            <p:cNvPr id="25" name="Picture 24" descr="A picture containing text, mountain, water, nature&#10;&#10;Description automatically generated">
              <a:extLst>
                <a:ext uri="{FF2B5EF4-FFF2-40B4-BE49-F238E27FC236}">
                  <a16:creationId xmlns:a16="http://schemas.microsoft.com/office/drawing/2014/main" id="{9CABD05E-7F5B-5B45-A157-25FDFE87C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418" t="18400" r="39000" b="57600"/>
            <a:stretch/>
          </p:blipFill>
          <p:spPr>
            <a:xfrm>
              <a:off x="1373545" y="3056267"/>
              <a:ext cx="2832237" cy="464532"/>
            </a:xfrm>
            <a:prstGeom prst="rect">
              <a:avLst/>
            </a:prstGeom>
          </p:spPr>
        </p:pic>
        <p:pic>
          <p:nvPicPr>
            <p:cNvPr id="27" name="Picture 2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6B1659C-9EEE-8C4C-99C3-08B83F3E3A12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6873494" y="1880264"/>
              <a:ext cx="1840524" cy="585621"/>
            </a:xfrm>
            <a:prstGeom prst="rect">
              <a:avLst/>
            </a:prstGeom>
          </p:spPr>
        </p:pic>
        <p:pic>
          <p:nvPicPr>
            <p:cNvPr id="29" name="Picture 2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3A4C53D-DD32-F747-AAA8-B5D58AE20E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84" t="23619" r="11190" b="50700"/>
            <a:stretch/>
          </p:blipFill>
          <p:spPr>
            <a:xfrm>
              <a:off x="1381792" y="2310501"/>
              <a:ext cx="2822220" cy="546141"/>
            </a:xfrm>
            <a:prstGeom prst="rect">
              <a:avLst/>
            </a:prstGeom>
          </p:spPr>
        </p:pic>
        <p:pic>
          <p:nvPicPr>
            <p:cNvPr id="31" name="Picture 30" descr="A picture containing text, green&#10;&#10;Description automatically generated">
              <a:extLst>
                <a:ext uri="{FF2B5EF4-FFF2-40B4-BE49-F238E27FC236}">
                  <a16:creationId xmlns:a16="http://schemas.microsoft.com/office/drawing/2014/main" id="{1544B1FA-23D3-6C44-8200-8A41FEC7F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3157" t="4614" r="9505" b="66412"/>
            <a:stretch/>
          </p:blipFill>
          <p:spPr>
            <a:xfrm>
              <a:off x="6888487" y="5330827"/>
              <a:ext cx="1237851" cy="726803"/>
            </a:xfrm>
            <a:prstGeom prst="rect">
              <a:avLst/>
            </a:prstGeom>
          </p:spPr>
        </p:pic>
        <p:pic>
          <p:nvPicPr>
            <p:cNvPr id="35" name="Picture 34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EDDBFFD-E52A-714C-810B-044C976B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88487" y="4383944"/>
              <a:ext cx="3152972" cy="905160"/>
            </a:xfrm>
            <a:prstGeom prst="rect">
              <a:avLst/>
            </a:prstGeom>
          </p:spPr>
        </p:pic>
        <p:pic>
          <p:nvPicPr>
            <p:cNvPr id="37" name="Picture 36" descr="Chart, pie chart&#10;&#10;Description automatically generated">
              <a:extLst>
                <a:ext uri="{FF2B5EF4-FFF2-40B4-BE49-F238E27FC236}">
                  <a16:creationId xmlns:a16="http://schemas.microsoft.com/office/drawing/2014/main" id="{5A514752-95E0-E849-B1BE-2060FE3E2D78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6879404" y="1360255"/>
              <a:ext cx="3175000" cy="469900"/>
            </a:xfrm>
            <a:prstGeom prst="rect">
              <a:avLst/>
            </a:prstGeom>
          </p:spPr>
        </p:pic>
        <p:pic>
          <p:nvPicPr>
            <p:cNvPr id="43" name="Picture 42" descr="Logo&#10;&#10;Description automatically generated">
              <a:extLst>
                <a:ext uri="{FF2B5EF4-FFF2-40B4-BE49-F238E27FC236}">
                  <a16:creationId xmlns:a16="http://schemas.microsoft.com/office/drawing/2014/main" id="{A1F6BB37-9C5D-A140-A800-1E506687B7FD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373545" y="4226128"/>
              <a:ext cx="2822219" cy="568995"/>
            </a:xfrm>
            <a:prstGeom prst="rect">
              <a:avLst/>
            </a:prstGeom>
          </p:spPr>
        </p:pic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D2375ED-111B-C043-803C-3DC09F3E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11651" y="2830518"/>
              <a:ext cx="2077340" cy="631348"/>
            </a:xfrm>
            <a:prstGeom prst="rect">
              <a:avLst/>
            </a:prstGeom>
          </p:spPr>
        </p:pic>
        <p:pic>
          <p:nvPicPr>
            <p:cNvPr id="49" name="Picture 48" descr="A black background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278E9C94-BE0A-F045-8C8B-E89FEAFB0F38}"/>
                </a:ext>
              </a:extLst>
            </p:cNvPr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6096000" y="795553"/>
              <a:ext cx="3958404" cy="514593"/>
            </a:xfrm>
            <a:prstGeom prst="rect">
              <a:avLst/>
            </a:prstGeom>
          </p:spPr>
        </p:pic>
        <p:pic>
          <p:nvPicPr>
            <p:cNvPr id="51" name="Picture 50" descr="Logo&#10;&#10;Description automatically generated">
              <a:extLst>
                <a:ext uri="{FF2B5EF4-FFF2-40B4-BE49-F238E27FC236}">
                  <a16:creationId xmlns:a16="http://schemas.microsoft.com/office/drawing/2014/main" id="{775C7B49-512E-E545-BDA6-FBF812631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22466" t="36159" r="22125" b="38000"/>
            <a:stretch/>
          </p:blipFill>
          <p:spPr>
            <a:xfrm>
              <a:off x="8790669" y="1880264"/>
              <a:ext cx="1250790" cy="583326"/>
            </a:xfrm>
            <a:prstGeom prst="rect">
              <a:avLst/>
            </a:prstGeom>
          </p:spPr>
        </p:pic>
        <p:pic>
          <p:nvPicPr>
            <p:cNvPr id="53" name="Picture 52" descr="Text&#10;&#10;Description automatically generated">
              <a:extLst>
                <a:ext uri="{FF2B5EF4-FFF2-40B4-BE49-F238E27FC236}">
                  <a16:creationId xmlns:a16="http://schemas.microsoft.com/office/drawing/2014/main" id="{549656DB-B7A9-7E48-9CDF-A9A08C3FD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/>
            <a:srcRect l="40003" r="1591" b="16260"/>
            <a:stretch/>
          </p:blipFill>
          <p:spPr>
            <a:xfrm>
              <a:off x="1373546" y="783322"/>
              <a:ext cx="2827506" cy="531518"/>
            </a:xfrm>
            <a:prstGeom prst="rect">
              <a:avLst/>
            </a:prstGeom>
          </p:spPr>
        </p:pic>
        <p:pic>
          <p:nvPicPr>
            <p:cNvPr id="55" name="Picture 54" descr="Logo, company name&#10;&#10;Description automatically generated">
              <a:extLst>
                <a:ext uri="{FF2B5EF4-FFF2-40B4-BE49-F238E27FC236}">
                  <a16:creationId xmlns:a16="http://schemas.microsoft.com/office/drawing/2014/main" id="{2ACA880F-A465-474E-83E9-15EE597AE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4400" t="6426" r="15106" b="6485"/>
            <a:stretch/>
          </p:blipFill>
          <p:spPr>
            <a:xfrm>
              <a:off x="3328962" y="1488356"/>
              <a:ext cx="875050" cy="648629"/>
            </a:xfrm>
            <a:prstGeom prst="rect">
              <a:avLst/>
            </a:prstGeom>
          </p:spPr>
        </p:pic>
        <p:pic>
          <p:nvPicPr>
            <p:cNvPr id="57" name="Picture 56" descr="Diagram&#10;&#10;Description automatically generated">
              <a:extLst>
                <a:ext uri="{FF2B5EF4-FFF2-40B4-BE49-F238E27FC236}">
                  <a16:creationId xmlns:a16="http://schemas.microsoft.com/office/drawing/2014/main" id="{8D2218EA-3922-9C47-A1F4-9D0227B01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6648" t="4430" r="357" b="76438"/>
            <a:stretch/>
          </p:blipFill>
          <p:spPr>
            <a:xfrm>
              <a:off x="1352618" y="4918630"/>
              <a:ext cx="2827373" cy="1138999"/>
            </a:xfrm>
            <a:prstGeom prst="rect">
              <a:avLst/>
            </a:prstGeom>
          </p:spPr>
        </p:pic>
        <p:pic>
          <p:nvPicPr>
            <p:cNvPr id="61" name="Picture 6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1F8DF40-33E7-9A4B-A91E-45034E4AB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" t="18858" r="8986" b="44291"/>
            <a:stretch/>
          </p:blipFill>
          <p:spPr>
            <a:xfrm>
              <a:off x="4492218" y="4146536"/>
              <a:ext cx="2087556" cy="84524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00316B9-D8D6-5242-AC71-E6C832AD3F43}"/>
              </a:ext>
            </a:extLst>
          </p:cNvPr>
          <p:cNvSpPr txBox="1"/>
          <p:nvPr/>
        </p:nvSpPr>
        <p:spPr>
          <a:xfrm>
            <a:off x="3448566" y="586745"/>
            <a:ext cx="51251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opperplate" panose="02000504000000020004" pitchFamily="2" charset="77"/>
              </a:rPr>
              <a:t>Major journals published </a:t>
            </a:r>
          </a:p>
        </p:txBody>
      </p:sp>
    </p:spTree>
    <p:extLst>
      <p:ext uri="{BB962C8B-B14F-4D97-AF65-F5344CB8AC3E}">
        <p14:creationId xmlns:p14="http://schemas.microsoft.com/office/powerpoint/2010/main" val="380343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accent5">
              <a:lumMod val="20000"/>
              <a:lumOff val="8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AA70C3-2AD5-42D6-AC00-5977FEA4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68A9419-A8CB-F84E-92B1-FC09CF415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82"/>
          <a:stretch/>
        </p:blipFill>
        <p:spPr>
          <a:xfrm>
            <a:off x="3890886" y="983228"/>
            <a:ext cx="8301112" cy="5874772"/>
          </a:xfrm>
          <a:custGeom>
            <a:avLst/>
            <a:gdLst/>
            <a:ahLst/>
            <a:cxnLst/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plant&#10;&#10;Description automatically generated">
            <a:extLst>
              <a:ext uri="{FF2B5EF4-FFF2-40B4-BE49-F238E27FC236}">
                <a16:creationId xmlns:a16="http://schemas.microsoft.com/office/drawing/2014/main" id="{52C98674-F86E-1544-B393-9CE281EEC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5" r="16868" b="1"/>
          <a:stretch/>
        </p:blipFill>
        <p:spPr>
          <a:xfrm>
            <a:off x="266700" y="360023"/>
            <a:ext cx="5342805" cy="4453168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80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4E1FC63-1EAF-8647-B577-3031900565A8}"/>
              </a:ext>
            </a:extLst>
          </p:cNvPr>
          <p:cNvGrpSpPr/>
          <p:nvPr/>
        </p:nvGrpSpPr>
        <p:grpSpPr>
          <a:xfrm>
            <a:off x="2464165" y="383552"/>
            <a:ext cx="7263670" cy="6090896"/>
            <a:chOff x="2660218" y="652804"/>
            <a:chExt cx="7263670" cy="60908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9341438-D478-774C-9A51-9C6ABD74EE41}"/>
                </a:ext>
              </a:extLst>
            </p:cNvPr>
            <p:cNvSpPr/>
            <p:nvPr/>
          </p:nvSpPr>
          <p:spPr>
            <a:xfrm>
              <a:off x="4560149" y="2080260"/>
              <a:ext cx="3520440" cy="4663440"/>
            </a:xfrm>
            <a:custGeom>
              <a:avLst/>
              <a:gdLst>
                <a:gd name="connsiteX0" fmla="*/ 0 w 3520440"/>
                <a:gd name="connsiteY0" fmla="*/ 2331720 h 4663440"/>
                <a:gd name="connsiteX1" fmla="*/ 1760220 w 3520440"/>
                <a:gd name="connsiteY1" fmla="*/ 0 h 4663440"/>
                <a:gd name="connsiteX2" fmla="*/ 3520440 w 3520440"/>
                <a:gd name="connsiteY2" fmla="*/ 2331720 h 4663440"/>
                <a:gd name="connsiteX3" fmla="*/ 1760220 w 3520440"/>
                <a:gd name="connsiteY3" fmla="*/ 4663440 h 4663440"/>
                <a:gd name="connsiteX4" fmla="*/ 0 w 3520440"/>
                <a:gd name="connsiteY4" fmla="*/ 2331720 h 466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0440" h="4663440" fill="none" extrusionOk="0">
                  <a:moveTo>
                    <a:pt x="0" y="2331720"/>
                  </a:moveTo>
                  <a:cubicBezTo>
                    <a:pt x="-13994" y="1290108"/>
                    <a:pt x="804576" y="-250842"/>
                    <a:pt x="1760220" y="0"/>
                  </a:cubicBezTo>
                  <a:cubicBezTo>
                    <a:pt x="3024770" y="-163669"/>
                    <a:pt x="3885458" y="1101328"/>
                    <a:pt x="3520440" y="2331720"/>
                  </a:cubicBezTo>
                  <a:cubicBezTo>
                    <a:pt x="3475299" y="3344588"/>
                    <a:pt x="2914491" y="4527494"/>
                    <a:pt x="1760220" y="4663440"/>
                  </a:cubicBezTo>
                  <a:cubicBezTo>
                    <a:pt x="615034" y="4632437"/>
                    <a:pt x="-14198" y="3380057"/>
                    <a:pt x="0" y="2331720"/>
                  </a:cubicBezTo>
                  <a:close/>
                </a:path>
                <a:path w="3520440" h="4663440" stroke="0" extrusionOk="0">
                  <a:moveTo>
                    <a:pt x="0" y="2331720"/>
                  </a:moveTo>
                  <a:cubicBezTo>
                    <a:pt x="-18848" y="1003175"/>
                    <a:pt x="643657" y="-208609"/>
                    <a:pt x="1760220" y="0"/>
                  </a:cubicBezTo>
                  <a:cubicBezTo>
                    <a:pt x="2773840" y="11083"/>
                    <a:pt x="3595081" y="749354"/>
                    <a:pt x="3520440" y="2331720"/>
                  </a:cubicBezTo>
                  <a:cubicBezTo>
                    <a:pt x="3421573" y="3833110"/>
                    <a:pt x="2518215" y="4673839"/>
                    <a:pt x="1760220" y="4663440"/>
                  </a:cubicBezTo>
                  <a:cubicBezTo>
                    <a:pt x="694514" y="4570015"/>
                    <a:pt x="14113" y="3954215"/>
                    <a:pt x="0" y="233172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50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406178151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8ACF03-04F7-1247-8ED6-360A5739761E}"/>
                </a:ext>
              </a:extLst>
            </p:cNvPr>
            <p:cNvSpPr/>
            <p:nvPr/>
          </p:nvSpPr>
          <p:spPr>
            <a:xfrm>
              <a:off x="5223589" y="1769962"/>
              <a:ext cx="4663440" cy="3520440"/>
            </a:xfrm>
            <a:custGeom>
              <a:avLst/>
              <a:gdLst>
                <a:gd name="connsiteX0" fmla="*/ 0 w 4663440"/>
                <a:gd name="connsiteY0" fmla="*/ 1760220 h 3520440"/>
                <a:gd name="connsiteX1" fmla="*/ 2331720 w 4663440"/>
                <a:gd name="connsiteY1" fmla="*/ 0 h 3520440"/>
                <a:gd name="connsiteX2" fmla="*/ 4663440 w 4663440"/>
                <a:gd name="connsiteY2" fmla="*/ 1760220 h 3520440"/>
                <a:gd name="connsiteX3" fmla="*/ 2331720 w 4663440"/>
                <a:gd name="connsiteY3" fmla="*/ 3520440 h 3520440"/>
                <a:gd name="connsiteX4" fmla="*/ 0 w 4663440"/>
                <a:gd name="connsiteY4" fmla="*/ 1760220 h 352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3440" h="3520440" fill="none" extrusionOk="0">
                  <a:moveTo>
                    <a:pt x="0" y="1760220"/>
                  </a:moveTo>
                  <a:cubicBezTo>
                    <a:pt x="-33282" y="699691"/>
                    <a:pt x="1038590" y="-32223"/>
                    <a:pt x="2331720" y="0"/>
                  </a:cubicBezTo>
                  <a:cubicBezTo>
                    <a:pt x="3501007" y="91305"/>
                    <a:pt x="4676466" y="762952"/>
                    <a:pt x="4663440" y="1760220"/>
                  </a:cubicBezTo>
                  <a:cubicBezTo>
                    <a:pt x="4658894" y="3010875"/>
                    <a:pt x="3287184" y="3585105"/>
                    <a:pt x="2331720" y="3520440"/>
                  </a:cubicBezTo>
                  <a:cubicBezTo>
                    <a:pt x="1021539" y="3493234"/>
                    <a:pt x="-153809" y="2888386"/>
                    <a:pt x="0" y="1760220"/>
                  </a:cubicBezTo>
                  <a:close/>
                </a:path>
                <a:path w="4663440" h="3520440" stroke="0" extrusionOk="0">
                  <a:moveTo>
                    <a:pt x="0" y="1760220"/>
                  </a:moveTo>
                  <a:cubicBezTo>
                    <a:pt x="354016" y="793657"/>
                    <a:pt x="723140" y="46690"/>
                    <a:pt x="2331720" y="0"/>
                  </a:cubicBezTo>
                  <a:cubicBezTo>
                    <a:pt x="3393873" y="104910"/>
                    <a:pt x="4701671" y="823475"/>
                    <a:pt x="4663440" y="1760220"/>
                  </a:cubicBezTo>
                  <a:cubicBezTo>
                    <a:pt x="4301443" y="2801430"/>
                    <a:pt x="3744353" y="3544767"/>
                    <a:pt x="2331720" y="3520440"/>
                  </a:cubicBezTo>
                  <a:cubicBezTo>
                    <a:pt x="1175015" y="3691321"/>
                    <a:pt x="-37811" y="2913931"/>
                    <a:pt x="0" y="176022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374749758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05E9CE-CAF7-8D48-869B-30D873901A3C}"/>
                </a:ext>
              </a:extLst>
            </p:cNvPr>
            <p:cNvSpPr/>
            <p:nvPr/>
          </p:nvSpPr>
          <p:spPr>
            <a:xfrm>
              <a:off x="4453072" y="652804"/>
              <a:ext cx="3520440" cy="4389096"/>
            </a:xfrm>
            <a:custGeom>
              <a:avLst/>
              <a:gdLst>
                <a:gd name="connsiteX0" fmla="*/ 0 w 3520440"/>
                <a:gd name="connsiteY0" fmla="*/ 2194548 h 4389096"/>
                <a:gd name="connsiteX1" fmla="*/ 1760220 w 3520440"/>
                <a:gd name="connsiteY1" fmla="*/ 0 h 4389096"/>
                <a:gd name="connsiteX2" fmla="*/ 3520440 w 3520440"/>
                <a:gd name="connsiteY2" fmla="*/ 2194548 h 4389096"/>
                <a:gd name="connsiteX3" fmla="*/ 1760220 w 3520440"/>
                <a:gd name="connsiteY3" fmla="*/ 4389096 h 4389096"/>
                <a:gd name="connsiteX4" fmla="*/ 0 w 3520440"/>
                <a:gd name="connsiteY4" fmla="*/ 2194548 h 438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0440" h="4389096" fill="none" extrusionOk="0">
                  <a:moveTo>
                    <a:pt x="0" y="2194548"/>
                  </a:moveTo>
                  <a:cubicBezTo>
                    <a:pt x="28973" y="979128"/>
                    <a:pt x="613981" y="-101130"/>
                    <a:pt x="1760220" y="0"/>
                  </a:cubicBezTo>
                  <a:cubicBezTo>
                    <a:pt x="2860621" y="-153811"/>
                    <a:pt x="3876086" y="993545"/>
                    <a:pt x="3520440" y="2194548"/>
                  </a:cubicBezTo>
                  <a:cubicBezTo>
                    <a:pt x="3609701" y="3383083"/>
                    <a:pt x="2662374" y="4382364"/>
                    <a:pt x="1760220" y="4389096"/>
                  </a:cubicBezTo>
                  <a:cubicBezTo>
                    <a:pt x="645729" y="4246017"/>
                    <a:pt x="62995" y="3475683"/>
                    <a:pt x="0" y="2194548"/>
                  </a:cubicBezTo>
                  <a:close/>
                </a:path>
                <a:path w="3520440" h="4389096" stroke="0" extrusionOk="0">
                  <a:moveTo>
                    <a:pt x="0" y="2194548"/>
                  </a:moveTo>
                  <a:cubicBezTo>
                    <a:pt x="-4890" y="956984"/>
                    <a:pt x="759518" y="-531"/>
                    <a:pt x="1760220" y="0"/>
                  </a:cubicBezTo>
                  <a:cubicBezTo>
                    <a:pt x="2872502" y="251232"/>
                    <a:pt x="3481654" y="1062863"/>
                    <a:pt x="3520440" y="2194548"/>
                  </a:cubicBezTo>
                  <a:cubicBezTo>
                    <a:pt x="3571862" y="3434242"/>
                    <a:pt x="2742825" y="4305165"/>
                    <a:pt x="1760220" y="4389096"/>
                  </a:cubicBezTo>
                  <a:cubicBezTo>
                    <a:pt x="926928" y="4299961"/>
                    <a:pt x="-49854" y="3679998"/>
                    <a:pt x="0" y="219454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109177726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6143BC5-B874-534A-9E16-A85C0C8C372A}"/>
                </a:ext>
              </a:extLst>
            </p:cNvPr>
            <p:cNvSpPr/>
            <p:nvPr/>
          </p:nvSpPr>
          <p:spPr>
            <a:xfrm>
              <a:off x="2660218" y="1791856"/>
              <a:ext cx="4663440" cy="3516745"/>
            </a:xfrm>
            <a:custGeom>
              <a:avLst/>
              <a:gdLst>
                <a:gd name="connsiteX0" fmla="*/ 0 w 4663440"/>
                <a:gd name="connsiteY0" fmla="*/ 1758373 h 3516745"/>
                <a:gd name="connsiteX1" fmla="*/ 2331720 w 4663440"/>
                <a:gd name="connsiteY1" fmla="*/ 0 h 3516745"/>
                <a:gd name="connsiteX2" fmla="*/ 4663440 w 4663440"/>
                <a:gd name="connsiteY2" fmla="*/ 1758373 h 3516745"/>
                <a:gd name="connsiteX3" fmla="*/ 2331720 w 4663440"/>
                <a:gd name="connsiteY3" fmla="*/ 3516746 h 3516745"/>
                <a:gd name="connsiteX4" fmla="*/ 0 w 4663440"/>
                <a:gd name="connsiteY4" fmla="*/ 1758373 h 351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3440" h="3516745" fill="none" extrusionOk="0">
                  <a:moveTo>
                    <a:pt x="0" y="1758373"/>
                  </a:moveTo>
                  <a:cubicBezTo>
                    <a:pt x="189039" y="813897"/>
                    <a:pt x="1272860" y="-159150"/>
                    <a:pt x="2331720" y="0"/>
                  </a:cubicBezTo>
                  <a:cubicBezTo>
                    <a:pt x="3772672" y="-169844"/>
                    <a:pt x="4744481" y="696356"/>
                    <a:pt x="4663440" y="1758373"/>
                  </a:cubicBezTo>
                  <a:cubicBezTo>
                    <a:pt x="4822547" y="2844901"/>
                    <a:pt x="3322609" y="3569856"/>
                    <a:pt x="2331720" y="3516746"/>
                  </a:cubicBezTo>
                  <a:cubicBezTo>
                    <a:pt x="1063807" y="3422502"/>
                    <a:pt x="-104831" y="2699631"/>
                    <a:pt x="0" y="1758373"/>
                  </a:cubicBezTo>
                  <a:close/>
                </a:path>
                <a:path w="4663440" h="3516745" stroke="0" extrusionOk="0">
                  <a:moveTo>
                    <a:pt x="0" y="1758373"/>
                  </a:moveTo>
                  <a:cubicBezTo>
                    <a:pt x="157145" y="952275"/>
                    <a:pt x="1005003" y="11567"/>
                    <a:pt x="2331720" y="0"/>
                  </a:cubicBezTo>
                  <a:cubicBezTo>
                    <a:pt x="3572194" y="17107"/>
                    <a:pt x="4890035" y="678718"/>
                    <a:pt x="4663440" y="1758373"/>
                  </a:cubicBezTo>
                  <a:cubicBezTo>
                    <a:pt x="4460154" y="2901012"/>
                    <a:pt x="3416350" y="3545689"/>
                    <a:pt x="2331720" y="3516746"/>
                  </a:cubicBezTo>
                  <a:cubicBezTo>
                    <a:pt x="960093" y="3588880"/>
                    <a:pt x="-233849" y="2728137"/>
                    <a:pt x="0" y="175837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0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368284600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8BDF82-9623-A246-B1D1-1795F914FA09}"/>
                </a:ext>
              </a:extLst>
            </p:cNvPr>
            <p:cNvSpPr txBox="1"/>
            <p:nvPr/>
          </p:nvSpPr>
          <p:spPr>
            <a:xfrm>
              <a:off x="4837373" y="1213237"/>
              <a:ext cx="2787684" cy="347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opperplate" panose="02000504000000020004" pitchFamily="2" charset="77"/>
                  <a:ea typeface="Calibri Light" charset="0"/>
                  <a:cs typeface="Calibri Light" charset="0"/>
                </a:rPr>
                <a:t>Modeling/Simulation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09F12E-1054-D54C-A5D5-F479B5C47968}"/>
                </a:ext>
              </a:extLst>
            </p:cNvPr>
            <p:cNvSpPr txBox="1"/>
            <p:nvPr/>
          </p:nvSpPr>
          <p:spPr>
            <a:xfrm>
              <a:off x="2872564" y="2889712"/>
              <a:ext cx="1580508" cy="596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opperplate" panose="02000504000000020004" pitchFamily="2" charset="77"/>
                  <a:ea typeface="Calibri Light" charset="0"/>
                  <a:cs typeface="Calibri Light" charset="0"/>
                </a:rPr>
                <a:t>Scattering Technique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7D865-7A8A-4345-BC7D-6A1AA0BE40FE}"/>
                </a:ext>
              </a:extLst>
            </p:cNvPr>
            <p:cNvSpPr txBox="1"/>
            <p:nvPr/>
          </p:nvSpPr>
          <p:spPr>
            <a:xfrm>
              <a:off x="7887013" y="2768475"/>
              <a:ext cx="2024518" cy="845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opperplate" panose="02000504000000020004" pitchFamily="2" charset="77"/>
                  <a:ea typeface="Calibri Light" charset="0"/>
                  <a:cs typeface="Calibri Light" charset="0"/>
                </a:rPr>
                <a:t>Deep learning/Data Analytics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337F2-6A00-0446-9A68-A3635228752E}"/>
                </a:ext>
              </a:extLst>
            </p:cNvPr>
            <p:cNvSpPr txBox="1"/>
            <p:nvPr/>
          </p:nvSpPr>
          <p:spPr>
            <a:xfrm>
              <a:off x="5021789" y="2983729"/>
              <a:ext cx="2518829" cy="1429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>
                  <a:solidFill>
                    <a:srgbClr val="004FF2"/>
                  </a:solidFill>
                  <a:latin typeface="Copperplate" panose="02000504000000020004" pitchFamily="2" charset="77"/>
                  <a:ea typeface="Calibri Light" charset="0"/>
                  <a:cs typeface="Calibri Light" charset="0"/>
                </a:rPr>
                <a:t>Biophysics/ soft matter/  Biomaterial Discovery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9D1564-F82E-7742-82CF-4AF1C50F064E}"/>
                </a:ext>
              </a:extLst>
            </p:cNvPr>
            <p:cNvSpPr txBox="1"/>
            <p:nvPr/>
          </p:nvSpPr>
          <p:spPr>
            <a:xfrm>
              <a:off x="2696364" y="3670129"/>
              <a:ext cx="1974688" cy="42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Avenir Next" panose="020B0503020202020204" pitchFamily="34" charset="0"/>
                  <a:ea typeface="Calibri Light" charset="0"/>
                  <a:cs typeface="Calibri Light" charset="0"/>
                </a:rPr>
                <a:t>Scattering, SAS, WAXS, QENS, NSE, INS, DLS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18E22F-A07A-884A-BF9C-A9473CED6852}"/>
                </a:ext>
              </a:extLst>
            </p:cNvPr>
            <p:cNvSpPr txBox="1"/>
            <p:nvPr/>
          </p:nvSpPr>
          <p:spPr>
            <a:xfrm>
              <a:off x="4737589" y="1533975"/>
              <a:ext cx="3011038" cy="429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Avenir Next" panose="020B0503020202020204" pitchFamily="34" charset="0"/>
                  <a:ea typeface="Calibri Light" charset="0"/>
                  <a:cs typeface="Calibri Light" charset="0"/>
                </a:rPr>
                <a:t>Homology modelling, MD (AA, CG, RE), MC, ab-initio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B1C55D-5144-7144-81B9-A69E918A69A8}"/>
                </a:ext>
              </a:extLst>
            </p:cNvPr>
            <p:cNvSpPr txBox="1"/>
            <p:nvPr/>
          </p:nvSpPr>
          <p:spPr>
            <a:xfrm>
              <a:off x="7959571" y="3676137"/>
              <a:ext cx="1964317" cy="595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Avenir Next" panose="020B0503020202020204" pitchFamily="34" charset="0"/>
                  <a:ea typeface="Calibri Light" charset="0"/>
                  <a:cs typeface="Calibri Light" charset="0"/>
                </a:rPr>
                <a:t>ML/DL, virtual experiment, trajectory analysis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5744FA-5205-9D4B-A243-17E4FD624A34}"/>
                </a:ext>
              </a:extLst>
            </p:cNvPr>
            <p:cNvSpPr txBox="1"/>
            <p:nvPr/>
          </p:nvSpPr>
          <p:spPr>
            <a:xfrm>
              <a:off x="4874061" y="5323831"/>
              <a:ext cx="2892615" cy="596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Copperplate" panose="02000504000000020004" pitchFamily="2" charset="77"/>
                  <a:ea typeface="Calibri Light" charset="0"/>
                  <a:cs typeface="Calibri Light" charset="0"/>
                </a:rPr>
                <a:t>Interdisciplinary domain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99158-5D5D-9844-9D1D-C5535F03E6FB}"/>
                </a:ext>
              </a:extLst>
            </p:cNvPr>
            <p:cNvSpPr txBox="1"/>
            <p:nvPr/>
          </p:nvSpPr>
          <p:spPr>
            <a:xfrm>
              <a:off x="5040956" y="5882708"/>
              <a:ext cx="2658243" cy="595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Avenir Next" panose="020B0503020202020204" pitchFamily="34" charset="0"/>
                  <a:ea typeface="Calibri Light" charset="0"/>
                  <a:cs typeface="Calibri Light" charset="0"/>
                </a:rPr>
                <a:t>Biophysics, nanotechnology, Polymer, Physical &amp; Analytical Chemistry, Physics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00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70</Words>
  <Application>Microsoft Macintosh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Avenir Next</vt:lpstr>
      <vt:lpstr>Calibri</vt:lpstr>
      <vt:lpstr>Calibri Light</vt:lpstr>
      <vt:lpstr>Copperplate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Bhowmik, Debsindhu</dc:creator>
  <cp:lastModifiedBy>Bhowmik, Debsindhu</cp:lastModifiedBy>
  <cp:revision>15</cp:revision>
  <dcterms:created xsi:type="dcterms:W3CDTF">2021-02-23T21:18:38Z</dcterms:created>
  <dcterms:modified xsi:type="dcterms:W3CDTF">2021-02-24T20:11:19Z</dcterms:modified>
</cp:coreProperties>
</file>